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Poppins Light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boto Light" panose="020B0604020202020204" charset="0"/>
      <p:regular r:id="rId1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997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eveloper.mozilla.org/en-US/docs/Glossary/Compiler" TargetMode="External"/><Relationship Id="rId5" Type="http://schemas.openxmlformats.org/officeDocument/2006/relationships/hyperlink" Target="https://learn.microsoft.com/en-us/windows/win32/sysinfo/architecture-of-a-computer-system" TargetMode="External"/><Relationship Id="rId4" Type="http://schemas.openxmlformats.org/officeDocument/2006/relationships/hyperlink" Target="https://computer.howstuffworks.com/computer-hardware-channel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7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495" y="569238"/>
            <a:ext cx="7695009" cy="1940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Como um programa é executado internamente no computador?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4495" y="2820353"/>
            <a:ext cx="7695009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Este trabalho explora a execução de um programa na computação e tecnologia.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24495" y="3384471"/>
            <a:ext cx="7695009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Sistemas Computacionais e Segurança – SCS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24495" y="3948589"/>
            <a:ext cx="7695009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Grupo composto por: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24495" y="4512707"/>
            <a:ext cx="7695009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Eduardo Cecilio Alves Santos – RA:824224719 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24495" y="5076825"/>
            <a:ext cx="7695009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Ian Bastos Leme de Moraes – RA:825111187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24495" y="5640943"/>
            <a:ext cx="7695009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Kauan Camargo – RA: 825141414 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24495" y="6205061"/>
            <a:ext cx="7695009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Lucas Tosta Piola – RA:825137169 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24495" y="6769179"/>
            <a:ext cx="7695009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Victor Gonçalves Volpi – RA:825117218 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24495" y="7333297"/>
            <a:ext cx="7695009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Wagner Quispe Espinal – RA:823154959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Conclusão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096453"/>
            <a:ext cx="30480" cy="5085636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33636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138958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Código Fonte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69411" y="266473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Escrito por programadores em linguagem de alto nível.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760012" y="372117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1" name="Shape 7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523774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69411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Tradução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669411" y="404955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Compilação ou interpretação para código de máquina.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760012" y="510599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6" name="Shape 11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4908590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69411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Carregamento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669411" y="543437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Programa é colocado na memória RAM.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6760012" y="649081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21" name="Shape 15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2" name="Text 16"/>
          <p:cNvSpPr/>
          <p:nvPr/>
        </p:nvSpPr>
        <p:spPr>
          <a:xfrm>
            <a:off x="6365260" y="62934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17"/>
          <p:cNvSpPr/>
          <p:nvPr/>
        </p:nvSpPr>
        <p:spPr>
          <a:xfrm>
            <a:off x="7669411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Execução</a:t>
            </a:r>
            <a:endParaRPr lang="en-US" sz="2200" dirty="0"/>
          </a:p>
        </p:txBody>
      </p:sp>
      <p:sp>
        <p:nvSpPr>
          <p:cNvPr id="24" name="Text 18"/>
          <p:cNvSpPr/>
          <p:nvPr/>
        </p:nvSpPr>
        <p:spPr>
          <a:xfrm>
            <a:off x="7669411" y="681918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CPU processa as instruções em ciclos.</a:t>
            </a:r>
            <a:endParaRPr lang="en-US" sz="1750" dirty="0"/>
          </a:p>
        </p:txBody>
      </p:sp>
      <p:sp>
        <p:nvSpPr>
          <p:cNvPr id="25" name="Retângulo 24"/>
          <p:cNvSpPr/>
          <p:nvPr/>
        </p:nvSpPr>
        <p:spPr>
          <a:xfrm>
            <a:off x="12557051" y="7453423"/>
            <a:ext cx="2073349" cy="776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3624" y="712113"/>
            <a:ext cx="6817162" cy="585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📚</a:t>
            </a:r>
            <a:r>
              <a:rPr lang="en-US" sz="36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Referências Fundamentais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33624" y="1574840"/>
            <a:ext cx="7849553" cy="88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STALLINGS, William.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
</a:t>
            </a:r>
            <a:r>
              <a:rPr lang="en-US" sz="14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Organização e Arquitetura de Computadores: Design para o Desempenho.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
9ª edição. Pearson Education do Brasil, 2015.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133624" y="2526744"/>
            <a:ext cx="7849553" cy="88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TANENBAUM, Andrew S.; AUSTIN, Todd.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
</a:t>
            </a:r>
            <a:r>
              <a:rPr lang="en-US" sz="14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Estrutura de Computadores Modernos.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
6ª edição. Pearson Education, 2013.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133624" y="3478649"/>
            <a:ext cx="7849553" cy="88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SILBERSCHATZ, Abraham; GALVIN, Peter B.; GAGNE, Greg.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
</a:t>
            </a:r>
            <a:r>
              <a:rPr lang="en-US" sz="14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Sistemas Operacionais: Conceitos e Design.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
9ª edição. LTC, 2018.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133624" y="4430554"/>
            <a:ext cx="7849553" cy="88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HOWSTUFFWORKS.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
</a:t>
            </a:r>
            <a:r>
              <a:rPr lang="en-US" sz="14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How a Computer Works – Hardware Basics.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
Disponível em: </a:t>
            </a:r>
            <a:r>
              <a:rPr lang="en-US" sz="1450" u="sng" dirty="0">
                <a:solidFill>
                  <a:srgbClr val="F2F2F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https://computer.howstuffworks.com/computer-hardware-channel.htm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33624" y="5382458"/>
            <a:ext cx="7849553" cy="1183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MICROSOFT LEARN – Docs.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
</a:t>
            </a:r>
            <a:r>
              <a:rPr lang="en-US" sz="14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Architecture of a Computer System.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
Disponível em: </a:t>
            </a:r>
            <a:r>
              <a:rPr lang="en-US" sz="1450" u="sng" dirty="0">
                <a:solidFill>
                  <a:srgbClr val="F2F2F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https://learn.microsoft.com/en-us/windows/win32/sysinfo/architecture-of-a-computer-system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133624" y="6630114"/>
            <a:ext cx="7849553" cy="88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MOZILLA DEVELOPER NETWORK (MDN).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
</a:t>
            </a:r>
            <a:r>
              <a:rPr lang="en-US" sz="14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Compilers and Interpreters.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
Disponível em: </a:t>
            </a:r>
            <a:r>
              <a:rPr lang="en-US" sz="1450" u="sng" dirty="0">
                <a:solidFill>
                  <a:srgbClr val="F2F2F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https://developer.mozilla.org/en-US/docs/Glossary/Compiler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450" dirty="0"/>
          </a:p>
        </p:txBody>
      </p:sp>
      <p:sp>
        <p:nvSpPr>
          <p:cNvPr id="10" name="Retângulo 9"/>
          <p:cNvSpPr/>
          <p:nvPr/>
        </p:nvSpPr>
        <p:spPr>
          <a:xfrm>
            <a:off x="12557051" y="7453423"/>
            <a:ext cx="2073349" cy="776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3581"/>
            <a:ext cx="98359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Como um programa é executado?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459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188494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223855"/>
            <a:ext cx="33129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 que é um programa?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714274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É um conjunto de instruções escritas em uma linguagem de programação para realizar tarefas específicas em um computador.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31459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963" y="3188494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73008" y="3223855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Como o computador entende um programa?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73008" y="4068604"/>
            <a:ext cx="342149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 computador precisa traduzir o código escrito pelo programador em linguagem de máquina (binário) para que a CPU possa executar as instruções corretamente.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77995" y="31459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065" y="3188494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15111" y="3223855"/>
            <a:ext cx="3421499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Qual o caminho de um programa até ser executado?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15111" y="4422934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Desde a escrita do código até sua execução, o programa passa por etapas como compilação, carregamento na memória e processamento pela CPU.</a:t>
            </a:r>
            <a:endParaRPr lang="en-US" sz="1750" dirty="0"/>
          </a:p>
        </p:txBody>
      </p:sp>
      <p:sp>
        <p:nvSpPr>
          <p:cNvPr id="15" name="Retângulo 14"/>
          <p:cNvSpPr/>
          <p:nvPr/>
        </p:nvSpPr>
        <p:spPr>
          <a:xfrm>
            <a:off x="12557051" y="7453423"/>
            <a:ext cx="2073349" cy="776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694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Código Fonte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16087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196233"/>
            <a:ext cx="28835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Linguagem Humana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68665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Programadores escrevem o código fonte em linguagens como Python, C e Java.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874" y="316087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Legibilidade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368665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Código fonte é uma linguagem legível para humanos.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2289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27149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306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Instruções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79727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Contém instruções que serão traduzidas para a máquina.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686050"/>
            <a:ext cx="4572000" cy="2857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Compilação / Interpretação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544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Código Fonte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7544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Escrito por programadores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544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Tradução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7544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Compilador ou interpretador processa o código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7544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Código de Máquina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7544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Instruções que o computador entende</a:t>
            </a:r>
            <a:endParaRPr lang="en-US" sz="1750" dirty="0"/>
          </a:p>
        </p:txBody>
      </p:sp>
      <p:sp>
        <p:nvSpPr>
          <p:cNvPr id="14" name="Retângulo 13"/>
          <p:cNvSpPr/>
          <p:nvPr/>
        </p:nvSpPr>
        <p:spPr>
          <a:xfrm>
            <a:off x="12557051" y="7453423"/>
            <a:ext cx="2073349" cy="776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07" y="2382917"/>
            <a:ext cx="4919186" cy="346364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610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Código de Máquina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282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Linguagem Binária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Código formado por sequências de 0s e 1s que a CPU entende diretamente.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919901" y="2893695"/>
            <a:ext cx="30853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Instruções Específicas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19901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Cada instrução indica uma operação precisa para o processador executar.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9340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Operações Básicas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28224" y="56589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Incluem somar, mover dados, comparar valores e outras funções elementares.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700" y="3150870"/>
            <a:ext cx="3429000" cy="19278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4342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Carregamento na Memória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19194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303973" y="31919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Inicialização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303973" y="368236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 sistema operacional recebe a solicitação para executar o programa.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133951" y="427208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644134" y="4272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Alocação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644134" y="4762500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 SO reserva espaço na memória RAM para o programa.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1474232" y="5352217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984415" y="53522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Carregamento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984415" y="5842635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 código binário é transferido para a memória, ficando pronto para execução.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30267" y="336662"/>
            <a:ext cx="6050756" cy="582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3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Ciclo de Execução da CPU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2120195" y="3183541"/>
            <a:ext cx="2330648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Busca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93087" y="3586686"/>
            <a:ext cx="3957757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CPU busca a instrução na memória RAM.</a:t>
            </a:r>
            <a:endParaRPr lang="en-US" sz="1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747" y="1202341"/>
            <a:ext cx="4663797" cy="466379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046" y="3079182"/>
            <a:ext cx="278963" cy="34873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767222" y="1947672"/>
            <a:ext cx="2330648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Decodifica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9767222" y="2350818"/>
            <a:ext cx="4051102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Interpreta o que a instrução significa.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747" y="1202341"/>
            <a:ext cx="4663797" cy="4663797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3140" y="2107513"/>
            <a:ext cx="278963" cy="3487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67222" y="4419409"/>
            <a:ext cx="2330648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Executa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9767222" y="4822555"/>
            <a:ext cx="4051102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Realiza a operação indicada pela instrução.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3747" y="1202341"/>
            <a:ext cx="4663797" cy="4663797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7127" y="4892742"/>
            <a:ext cx="278963" cy="348734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9925" y="5929419"/>
            <a:ext cx="7711440" cy="214122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12557051" y="7453423"/>
            <a:ext cx="2073349" cy="776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993827"/>
            <a:ext cx="4919305" cy="224194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6908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Registradores e Barramentos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448526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4242316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Registradores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93790" y="4732734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Armazenam dados temporariamente dentro da CPU para processamento rápido.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7093" y="3448526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407093" y="424231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Barramentos de Dados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3407093" y="5087064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Transportam informações entre componentes do sistema.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0395" y="3448526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020395" y="424231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Barramentos de Endereço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6020395" y="5087064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Indicam localizações específicas na memória.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0003" y="380146"/>
            <a:ext cx="5466040" cy="425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Sistema Operacional e Recursos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524" y="1072753"/>
            <a:ext cx="2256592" cy="78474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915" y="1442680"/>
            <a:ext cx="191572" cy="2394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15323" y="1208961"/>
            <a:ext cx="170295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Aplicações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5915323" y="1503402"/>
            <a:ext cx="1882616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Programas que o usuário utiliza</a:t>
            </a:r>
            <a:endParaRPr lang="en-US" sz="1050" dirty="0"/>
          </a:p>
        </p:txBody>
      </p:sp>
      <p:sp>
        <p:nvSpPr>
          <p:cNvPr id="7" name="Shape 3"/>
          <p:cNvSpPr/>
          <p:nvPr/>
        </p:nvSpPr>
        <p:spPr>
          <a:xfrm flipV="1">
            <a:off x="5813167" y="1721286"/>
            <a:ext cx="8253707" cy="149424"/>
          </a:xfrm>
          <a:prstGeom prst="roundRect">
            <a:avLst>
              <a:gd name="adj" fmla="val 750942"/>
            </a:avLst>
          </a:prstGeom>
          <a:solidFill>
            <a:srgbClr val="56565B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169" y="1891546"/>
            <a:ext cx="4513302" cy="784741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5034" y="2164199"/>
            <a:ext cx="191572" cy="23943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043678" y="2027753"/>
            <a:ext cx="1769983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Sistema Operacional</a:t>
            </a:r>
            <a:endParaRPr lang="en-US" sz="1300" dirty="0"/>
          </a:p>
        </p:txBody>
      </p:sp>
      <p:sp>
        <p:nvSpPr>
          <p:cNvPr id="11" name="Text 5"/>
          <p:cNvSpPr/>
          <p:nvPr/>
        </p:nvSpPr>
        <p:spPr>
          <a:xfrm>
            <a:off x="7043678" y="2322195"/>
            <a:ext cx="1769983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Gerencia todos os recursos</a:t>
            </a:r>
            <a:endParaRPr lang="en-US" sz="1050" dirty="0"/>
          </a:p>
        </p:txBody>
      </p:sp>
      <p:sp>
        <p:nvSpPr>
          <p:cNvPr id="12" name="Shape 6"/>
          <p:cNvSpPr/>
          <p:nvPr/>
        </p:nvSpPr>
        <p:spPr>
          <a:xfrm flipV="1">
            <a:off x="6941523" y="2512931"/>
            <a:ext cx="7125351" cy="176571"/>
          </a:xfrm>
          <a:prstGeom prst="roundRect">
            <a:avLst>
              <a:gd name="adj" fmla="val 750942"/>
            </a:avLst>
          </a:prstGeom>
          <a:solidFill>
            <a:srgbClr val="56565B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5932" y="2710339"/>
            <a:ext cx="6769894" cy="78474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555034" y="2982992"/>
            <a:ext cx="191572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8172034" y="2846546"/>
            <a:ext cx="170295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Hardware</a:t>
            </a:r>
            <a:endParaRPr lang="en-US" sz="1300" dirty="0"/>
          </a:p>
        </p:txBody>
      </p:sp>
      <p:sp>
        <p:nvSpPr>
          <p:cNvPr id="16" name="Text 9"/>
          <p:cNvSpPr/>
          <p:nvPr/>
        </p:nvSpPr>
        <p:spPr>
          <a:xfrm>
            <a:off x="8172034" y="3140988"/>
            <a:ext cx="221396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Componentes físicos do computador</a:t>
            </a:r>
            <a:endParaRPr lang="en-US" sz="10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306" y="3631286"/>
            <a:ext cx="11112649" cy="4381960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12557051" y="7453423"/>
            <a:ext cx="2073349" cy="776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592</Words>
  <Application>Microsoft Office PowerPoint</Application>
  <PresentationFormat>Personalizar</PresentationFormat>
  <Paragraphs>95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Poppins Light</vt:lpstr>
      <vt:lpstr>Calibri</vt:lpstr>
      <vt:lpstr>Roboto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Frank Volpi</cp:lastModifiedBy>
  <cp:revision>2</cp:revision>
  <dcterms:created xsi:type="dcterms:W3CDTF">2025-05-19T17:54:22Z</dcterms:created>
  <dcterms:modified xsi:type="dcterms:W3CDTF">2025-05-19T18:00:35Z</dcterms:modified>
</cp:coreProperties>
</file>